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7" r:id="rId2"/>
    <p:sldId id="2625" r:id="rId3"/>
    <p:sldId id="2624" r:id="rId4"/>
    <p:sldId id="2614" r:id="rId5"/>
    <p:sldId id="2615" r:id="rId6"/>
    <p:sldId id="2618" r:id="rId7"/>
    <p:sldId id="2619" r:id="rId8"/>
    <p:sldId id="2620" r:id="rId9"/>
    <p:sldId id="2622" r:id="rId10"/>
    <p:sldId id="2626" r:id="rId11"/>
  </p:sldIdLst>
  <p:sldSz cx="9144000" cy="6858000" type="screen4x3"/>
  <p:notesSz cx="6813550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айворонская Татьяна Михайл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ECB95"/>
    <a:srgbClr val="008E40"/>
    <a:srgbClr val="F8C891"/>
    <a:srgbClr val="A5B592"/>
    <a:srgbClr val="F3A447"/>
    <a:srgbClr val="CC3300"/>
    <a:srgbClr val="8FC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1" autoAdjust="0"/>
    <p:restoredTop sz="68914" autoAdjust="0"/>
  </p:normalViewPr>
  <p:slideViewPr>
    <p:cSldViewPr>
      <p:cViewPr varScale="1">
        <p:scale>
          <a:sx n="59" d="100"/>
          <a:sy n="59" d="100"/>
        </p:scale>
        <p:origin x="19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5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69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A556ED0-CA1D-4674-ADBE-8DD322ED30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8475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989947-6782-4F70-B7F2-B54B71D34A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2750" cy="498475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DE40B4-DB05-49B9-A86C-E6FEDD09BB2C}" type="datetimeFigureOut">
              <a:rPr lang="ru-RU"/>
              <a:pPr>
                <a:defRPr/>
              </a:pPr>
              <a:t>24.10.2022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B1D0CA-B4D7-4DB4-95E4-926A26AF51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52750" cy="498475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43C95F-D148-4B2C-AE42-946284C778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9213" y="9445625"/>
            <a:ext cx="2952750" cy="498475"/>
          </a:xfrm>
          <a:prstGeom prst="rect">
            <a:avLst/>
          </a:prstGeom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DAD042-9991-4EFF-AD2F-4F3D2682B973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CAE0C43-D0AA-4651-8D52-0FBD07DB91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8475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0097FE-6E32-4766-9AFD-05B89940898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8475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824BEA-A5EF-4117-925F-AA1EDA478BC6}" type="datetimeFigureOut">
              <a:rPr lang="ru-RU"/>
              <a:pPr>
                <a:defRPr/>
              </a:pPr>
              <a:t>24.10.2022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6FB6C793-FA38-4576-B75F-4413057185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88" rIns="91376" bIns="456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174A71B-009B-46A1-95BA-578700775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44" y="4724400"/>
            <a:ext cx="5451475" cy="4475163"/>
          </a:xfrm>
          <a:prstGeom prst="rect">
            <a:avLst/>
          </a:prstGeom>
        </p:spPr>
        <p:txBody>
          <a:bodyPr vert="horz" lIns="91376" tIns="45688" rIns="91376" bIns="4568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C90B32-8F6F-432A-82EB-6D40B8D9BB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52750" cy="498475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1F5D9B-D1FA-4E2E-92A8-48847722C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9213" y="9445625"/>
            <a:ext cx="2952750" cy="498475"/>
          </a:xfrm>
          <a:prstGeom prst="rect">
            <a:avLst/>
          </a:prstGeom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08A2BF-4663-44E8-87C9-4EBC82724427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53975"/>
            <a:ext cx="4110037" cy="3082925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703" y="3481750"/>
            <a:ext cx="5660144" cy="552354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С 20 октября 2022 года в Республике Беларусь определена новая система ценового регулирования. </a:t>
            </a:r>
            <a:r>
              <a:rPr lang="ru-RU" sz="19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(Постановление </a:t>
            </a:r>
            <a:r>
              <a:rPr lang="ru-BY" sz="19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Совета Министров Республики Беларусь от 19 октября 2022 г. № 713 </a:t>
            </a:r>
            <a:r>
              <a:rPr lang="ru-RU" sz="19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системе регулирования цен»). </a:t>
            </a:r>
            <a:endParaRPr lang="ru-RU" sz="1900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1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88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53975"/>
            <a:ext cx="3987800" cy="299085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90" y="3044210"/>
            <a:ext cx="6458368" cy="668267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того, что постановление №713 определяет новые «правила игры» для розничной торговли, а именно: для них согласование цены не требуется, любая торговая организация должна руководствоваться только предельными торговыми надбавками согласно приложению к постановлению.</a:t>
            </a: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реализации норм постановления перед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горрайисполкомами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отраслевыми органами управления стоит задача:</a:t>
            </a: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до 26 октября 2022 года цены на остатки потребительских товаров должны быть приведены в соответствие с постановлением 713, фактически должна быть проведена уценка товара. Об этом необходимо проинформировать субъектов и проконтролировать. Работа должна быть проведена без закрытия объектов по надуманным причинам.</a:t>
            </a: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производители до 29 октября 2022 года должны привести в соответствие  договоры в части исключения уплаты бонусов и вознаграждений, возмездного оказания услуг по продвижению товаров.</a:t>
            </a: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ноября 2022 </a:t>
            </a:r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b="0" i="0" dirty="0">
                <a:effectLst/>
                <a:latin typeface="Times New Roman" panose="02020603050405020304" pitchFamily="18" charset="0"/>
              </a:rPr>
              <a:t>роизводители и импортеры составляют экономические расчеты, обосновывающие уровень отпускных цен на потребительские товары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с 10 ноября 2022 орган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изации торговли должны согласовать ассортиментные перечни товаров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горрайисполкомах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450236" algn="just" defTabSz="914881" rtl="0" eaLnBrk="0" fontAlgn="base" latinLnBrk="0" hangingPunct="0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председателям райисполкомов для выполнения контрольных функций уже сейчас необходимо определить круг работников.</a:t>
            </a: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36" algn="just" defTabSz="914881">
              <a:lnSpc>
                <a:spcPts val="1800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36" algn="just" defTabSz="914881">
              <a:lnSpc>
                <a:spcPts val="1700"/>
              </a:lnSpc>
              <a:spcBef>
                <a:spcPts val="0"/>
              </a:spcBef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36" algn="just" defTabSz="914881">
              <a:lnSpc>
                <a:spcPts val="1505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10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8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53975"/>
            <a:ext cx="4110037" cy="3082925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703" y="3481750"/>
            <a:ext cx="5660144" cy="59474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Госрегулирование  </a:t>
            </a:r>
            <a:r>
              <a:rPr lang="ru-RU" sz="19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(в рамках ПСМ №713)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касается только товаров для населения. В контролируемом перечне нового постановления указано 370 товарных позиций, 138 продовольственных и 232 непродовольственные вида товаров, для каждого вида товаров установлены свои максимальные торговые надбавки (для </a:t>
            </a:r>
            <a:r>
              <a:rPr lang="ru-RU" sz="1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опта+розницы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</a:p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r>
              <a:rPr lang="ru-RU" sz="1900" dirty="0">
                <a:latin typeface="Times New Roman" panose="02020603050405020304" pitchFamily="18" charset="0"/>
              </a:rPr>
              <a:t>Не подлежат госрегулированию магазины беспошлинной торговли, продукция общественного питания, военного назначения и товары, бывшие в употреблении.</a:t>
            </a:r>
          </a:p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r>
              <a:rPr lang="ru-RU" sz="1900" dirty="0">
                <a:latin typeface="Times New Roman" panose="02020603050405020304" pitchFamily="18" charset="0"/>
              </a:rPr>
              <a:t>Под контроль не попали топливо, алкоголь, табак, лекарства, они регулируются другими нормативными документами и другими гос. органами. </a:t>
            </a:r>
          </a:p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r>
              <a:rPr lang="ru-RU" sz="1900" dirty="0">
                <a:latin typeface="Times New Roman" panose="02020603050405020304" pitchFamily="18" charset="0"/>
              </a:rPr>
              <a:t>Не регулируются услуги. Для торговли (розничной и оптовой) установлено простое правило – использование торговой надбавки в пределах установленной в приложении к постановлении.</a:t>
            </a:r>
          </a:p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r>
              <a:rPr lang="ru-RU" sz="1900" dirty="0">
                <a:latin typeface="Times New Roman" panose="02020603050405020304" pitchFamily="18" charset="0"/>
              </a:rPr>
              <a:t>Согласований не требуется.</a:t>
            </a:r>
          </a:p>
          <a:p>
            <a:pPr indent="450236" algn="just" defTabSz="914881">
              <a:lnSpc>
                <a:spcPts val="2107"/>
              </a:lnSpc>
              <a:spcBef>
                <a:spcPts val="0"/>
              </a:spcBef>
              <a:defRPr/>
            </a:pPr>
            <a:endParaRPr lang="ru-RU" sz="1900" dirty="0">
              <a:latin typeface="Times New Roman" panose="02020603050405020304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2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1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53975"/>
            <a:ext cx="4110037" cy="3082925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148" y="3151684"/>
            <a:ext cx="6361254" cy="66456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А вот производитель с 20.10.2022 повысить отпускные цены на потребительские товары (установить цены на новые товары) по общему правилу может только после согласования с определенным госорганом (организацией), или созданной им комиссией (ч. 1 п. 2, </a:t>
            </a:r>
            <a:r>
              <a:rPr lang="ru-RU" sz="1800" dirty="0" err="1">
                <a:solidFill>
                  <a:srgbClr val="242424"/>
                </a:solidFill>
                <a:latin typeface="Times New Roman" panose="02020603050405020304" pitchFamily="18" charset="0"/>
              </a:rPr>
              <a:t>абз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. 4 п. 28 постановления N 713).</a:t>
            </a: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Куда обращаться за согласованием - зависит от подчинения производителя. Так, </a:t>
            </a:r>
            <a:r>
              <a:rPr lang="ru-RU" sz="1800" b="1" dirty="0">
                <a:solidFill>
                  <a:srgbClr val="242424"/>
                </a:solidFill>
                <a:latin typeface="Times New Roman" panose="02020603050405020304" pitchFamily="18" charset="0"/>
              </a:rPr>
              <a:t>отпускные цены согласовываются:</a:t>
            </a: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- РУП, учреждениями, </a:t>
            </a:r>
            <a:r>
              <a:rPr lang="ru-RU" sz="1800" dirty="0" err="1">
                <a:solidFill>
                  <a:srgbClr val="242424"/>
                </a:solidFill>
                <a:latin typeface="Times New Roman" panose="02020603050405020304" pitchFamily="18" charset="0"/>
              </a:rPr>
              <a:t>хозобществами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, акции (доли в уставных фондах) которых находятся в собственности Беларуси и (или) которые входят в состав госорганизаций, подчиненных Совмину (далее - </a:t>
            </a:r>
            <a:r>
              <a:rPr lang="ru-RU" sz="1800" dirty="0" err="1">
                <a:solidFill>
                  <a:srgbClr val="242424"/>
                </a:solidFill>
                <a:latin typeface="Times New Roman" panose="02020603050405020304" pitchFamily="18" charset="0"/>
              </a:rPr>
              <a:t>госюрлица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) -  с соответствующими госорганами, </a:t>
            </a:r>
            <a:endParaRPr lang="en-US" sz="1800" dirty="0">
              <a:solidFill>
                <a:srgbClr val="242424"/>
              </a:solidFill>
              <a:latin typeface="Times New Roman" panose="02020603050405020304" pitchFamily="18" charset="0"/>
            </a:endParaRP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- организациями, входящими в систему Управделами Президента</a:t>
            </a:r>
            <a:r>
              <a:rPr lang="en-US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 - 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с этим органом госуправления;</a:t>
            </a:r>
            <a:endParaRPr lang="en-US" sz="1800" dirty="0">
              <a:solidFill>
                <a:srgbClr val="242424"/>
              </a:solidFill>
              <a:latin typeface="Times New Roman" panose="02020603050405020304" pitchFamily="18" charset="0"/>
            </a:endParaRP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- организациями потребкооперации</a:t>
            </a:r>
            <a:r>
              <a:rPr lang="en-US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 - 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с Белкоопсоюзом;</a:t>
            </a: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</a:rPr>
              <a:t>- организациями, входящими в состав холдинга с участием государства - с госорганом (организацией), в подчинении (составе, системе) которого находится управляющая компания холдинга.</a:t>
            </a:r>
            <a:endParaRPr lang="en-US" sz="1800" dirty="0">
              <a:solidFill>
                <a:srgbClr val="242424"/>
              </a:solidFill>
              <a:latin typeface="Times New Roman" panose="02020603050405020304" pitchFamily="18" charset="0"/>
            </a:endParaRP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kern="900" dirty="0">
                <a:solidFill>
                  <a:srgbClr val="242424"/>
                </a:solidFill>
                <a:latin typeface="Times New Roman" panose="02020603050405020304" pitchFamily="18" charset="0"/>
              </a:rPr>
              <a:t>Таким образом, с облисполкомом отпускные цены согласовывают коммунальные организации,  юридические лица частной формы собственности и индивидуальные предприниматели.</a:t>
            </a:r>
          </a:p>
          <a:p>
            <a:pPr indent="457200" algn="just">
              <a:lnSpc>
                <a:spcPts val="1900"/>
              </a:lnSpc>
              <a:spcBef>
                <a:spcPts val="0"/>
              </a:spcBef>
            </a:pPr>
            <a:r>
              <a:rPr lang="ru-RU" sz="1800" kern="900" dirty="0">
                <a:solidFill>
                  <a:srgbClr val="242424"/>
                </a:solidFill>
                <a:latin typeface="Times New Roman" panose="02020603050405020304" pitchFamily="18" charset="0"/>
              </a:rPr>
              <a:t>Согласование отпускных цен является административной процедурой (п. 2 приложения 2 к постановлению № 713). Соответствующие регламенты уже приняты.</a:t>
            </a:r>
          </a:p>
          <a:p>
            <a:pPr algn="just">
              <a:lnSpc>
                <a:spcPts val="1800"/>
              </a:lnSpc>
              <a:spcBef>
                <a:spcPts val="0"/>
              </a:spcBef>
            </a:pPr>
            <a:endParaRPr lang="ru-RU" sz="1700" dirty="0">
              <a:solidFill>
                <a:srgbClr val="24242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3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64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53975"/>
            <a:ext cx="3919537" cy="294005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873" y="2975926"/>
            <a:ext cx="6464767" cy="691577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Согласовывать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отпускные цены не требуется (п. 3 пост. № 713):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окончании акционных и скидочных мероприятий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, - если цены устанавливаются на уровне, действовавшем до проведения этих мероприятий;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при поставке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потребительских товаров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договорам с новыми покупателями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или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при изменении условий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поставки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действующим договорам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если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устанавливаемые цены не выше действовавших на 19.10.2022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 соответствии с прейскурантом (иным аналогичным документом) и положением о скидках;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при увеличении цен пропорционально росту определенных расходов в себестоимости продукции и их удельному весу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. К таким расходам относятся: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декларируемые, фиксированные, предельные цены (тарифы), регулируемые госорганами (организациями), на материальные ресурсы (сырье, материалы, комплектующие и т.д.) и (или) услуги, фактически использованные при производстве потребительских товаров;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ставки налогов и иных обязательных платежей, включаемые в себестоимость продукции;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при формировании цен на новые потребительские товары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если применяется норматив рентабельности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, используемый для определения суммы прибыли,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подлежащей включению в отпускные цены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на такие товары, в размере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не более 10%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indent="450236" algn="just" defTabSz="914881">
              <a:lnSpc>
                <a:spcPts val="1405"/>
              </a:lnSpc>
              <a:spcBef>
                <a:spcPts val="0"/>
              </a:spcBef>
              <a:defRPr/>
            </a:pP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НОВЫЕ ПОТРЕБИТЕЛЬСКИЕ ТОВАРЫ (подстрочное примечание &lt;*&gt; к п. 3 постановления № 713):</a:t>
            </a:r>
          </a:p>
          <a:p>
            <a:pPr indent="450236" algn="just" defTabSz="914881">
              <a:lnSpc>
                <a:spcPts val="1405"/>
              </a:lnSpc>
              <a:spcBef>
                <a:spcPts val="0"/>
              </a:spcBef>
              <a:defRPr/>
            </a:pP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новая продукция, т.е. продукция, впервые произведенная изготовителем и (или) не имеющая аналогов на территории Беларуси;</a:t>
            </a:r>
          </a:p>
          <a:p>
            <a:pPr indent="450236" algn="just" defTabSz="914881">
              <a:lnSpc>
                <a:spcPts val="1405"/>
              </a:lnSpc>
              <a:spcBef>
                <a:spcPts val="0"/>
              </a:spcBef>
              <a:defRPr/>
            </a:pP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новый вид продукции - продукция, уже производимая, но получившая новое обозначение или определение (наименование) в связи со значительной степенью усовершенствования или модификацией свойств, параметров, признаков или характеристик, а также с измененной областью применения, новым или в значительной степени отличающимся (не менее чем на 30% по сравнению с ранее выпускавшейся продукцией) составом применяемых материалов или компонентов, которая подвергалась значительной степени технологических изменений и (или) изменению классификационного кода ТН ВЭД ЕАЭС на уровне любого из первых четырех знаков в результате переработки (обработки).</a:t>
            </a:r>
          </a:p>
          <a:p>
            <a:pPr indent="450236" algn="just" defTabSz="914881">
              <a:lnSpc>
                <a:spcPts val="1806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4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1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53975"/>
            <a:ext cx="4110037" cy="3082925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136" y="3244099"/>
            <a:ext cx="5950408" cy="648279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1701" algn="just"/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Отпускные цены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потребительские 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товары иностранного производства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устанавливаются </a:t>
            </a:r>
            <a:r>
              <a:rPr lang="ru-RU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организациями-импортерами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самостоятельно.</a:t>
            </a:r>
            <a:endParaRPr lang="ru-BY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1701" algn="just"/>
            <a:r>
              <a:rPr lang="ru-RU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Цены формируются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импортерами 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из контрактных цен</a:t>
            </a:r>
            <a:r>
              <a:rPr lang="ru-RU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курсу Национального банка РБ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таможенных платежей, транспортных расходов,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иных расходов,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связанных с выполнением установленных законодательством требований при импорте товаров, расходов по обязательному страхованию</a:t>
            </a:r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таможенный комитет организовывает мониторинг стоимости ввозимых потребительских товаров</a:t>
            </a:r>
            <a:r>
              <a:rPr lang="ru-BY" sz="18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на его основании обеспечивает представление в МАРТ еженедельно, не позднее вторника, следующего за отчетной неделей, диапазона стоимости ввозимых потребительских товаров.</a:t>
            </a:r>
            <a:endParaRPr lang="ru-RU" sz="1800" dirty="0">
              <a:solidFill>
                <a:srgbClr val="24242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1701" algn="just"/>
            <a:r>
              <a:rPr lang="ru-RU" sz="1800" dirty="0">
                <a:solidFill>
                  <a:srgbClr val="24242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сформированной таким образом цене импортер может добавить только свою предельную максимальную надбавку </a:t>
            </a:r>
            <a:r>
              <a:rPr lang="ru-RU" sz="18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(которая определена в приложении 1).</a:t>
            </a:r>
            <a:endParaRPr lang="ru-BY" sz="1800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36" algn="just" defTabSz="914881">
              <a:lnSpc>
                <a:spcPts val="1505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5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97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53975"/>
            <a:ext cx="3960812" cy="297180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724" y="3011176"/>
            <a:ext cx="6390102" cy="68805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Таким образом согласование повышения </a:t>
            </a: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отпускных цен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на потребительские </a:t>
            </a: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товары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либо установления  отпускных цен на новые товары </a:t>
            </a: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производителям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будет осуществляться в соответствии с законодательством об административных процедурах (пункт 8.8-1. едином перечне административных процедур).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Предлагается следующий механизм: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1. Предприятие-производитель обращается в облисполком с пакетом документов, который будет разработан и определен регламентом МАРТ.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2.Предварительно материалы рассматриваются структурным подразделением </a:t>
            </a: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отраслевому направлению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деятельности и готовится заключение о целесообразности (нецелесообразности) согласования повышения (установления) цен 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3.Решение принимается комиссией, созданной при облисполкоме, работу которой обеспечивает главное управление торговли и услуг ОИК.</a:t>
            </a:r>
          </a:p>
          <a:p>
            <a:pPr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Срок - 10 рабочих дней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со дня поступления документов,</a:t>
            </a:r>
          </a:p>
          <a:p>
            <a:pPr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для товаров со сроком хранения 30 дней и менее - 5 рабочих дней.</a:t>
            </a:r>
          </a:p>
          <a:p>
            <a:pPr indent="451485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4.Ответ направляется производителю.</a:t>
            </a:r>
          </a:p>
          <a:p>
            <a:pPr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 течение 2 дней о принятом решении информируется МАРТ.</a:t>
            </a: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МАРТа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появилось право вносить в согласующий орган обязательное для выполнения предписание о признании решения утратившим силу, если не выполняется установленный параметр по индексу потребительских цен.</a:t>
            </a:r>
          </a:p>
          <a:p>
            <a:pPr indent="450236" algn="just" defTabSz="914881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 согласовании отпускных цен могут отказать, если (ч. 2 п. 2 постановления N 713):</a:t>
            </a:r>
          </a:p>
          <a:p>
            <a:pPr indent="450236" algn="just" defTabSz="914881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заявитель не представит документы и (или) сведения, предусмотренные регламентом </a:t>
            </a:r>
            <a:r>
              <a:rPr lang="ru-RU" sz="1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админпроцедуры</a:t>
            </a:r>
            <a:r>
              <a:rPr lang="ru-RU" sz="1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(далее - документы);</a:t>
            </a:r>
          </a:p>
          <a:p>
            <a:pPr indent="450236" algn="just" defTabSz="914881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в документах обнаружат неполные или недостоверные данные;</a:t>
            </a:r>
          </a:p>
          <a:p>
            <a:pPr indent="450236" algn="just" defTabSz="914881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экономическое обоснование предлагаемой отпускной цены на потребительский товар посчитают недостаточным.</a:t>
            </a:r>
            <a:endParaRPr lang="ru-RU" sz="1500" dirty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0236" algn="just" defTabSz="914881">
              <a:lnSpc>
                <a:spcPts val="1605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 случае одобрения данных подходов, уважаемый Иван Иванович, будет оперативно подготовлен проект решения о создании комиссии.</a:t>
            </a: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6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04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53975"/>
            <a:ext cx="4110037" cy="3082925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874" y="3244099"/>
            <a:ext cx="6582240" cy="664761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новациях в работе.</a:t>
            </a:r>
          </a:p>
          <a:p>
            <a:pPr indent="450236"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Облисполкомы обязаны обеспечить поставки отечественных товаров на рынок «под полную потребность», чтобы не допустить дефицита. А Минсельхозпрод установит верхний ценовой предел на производимое в отрасли сырье – от зерна до яиц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(п.7).</a:t>
            </a:r>
          </a:p>
          <a:p>
            <a:pPr indent="450236"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Будет установлен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единый порядок </a:t>
            </a:r>
            <a:r>
              <a:rPr lang="ru-BY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планирования, учета и калькулирования себестоимости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Отраслевые органы смогут устанавливать 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особенности.</a:t>
            </a:r>
          </a:p>
          <a:p>
            <a:pPr indent="450236"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Производители, импортеры, а также субъекты хозяйствования, осуществляющие хранение потребительских товаров из стабилизационных фондов, заготовительные организации будут составлять экономические расчеты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разработанной единой методике калькулирования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обосновывающие уровень отпускных цен на потребительские товары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хранить их уже с 1 ноября.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36"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Отпускные цены на потребительские товары, вырабатываемые из давальческого сырья и предназначенные для реализации на территории Республики Беларусь, формируются собственником сырья исходя из стоимости сырья, расходов, связанных с его приобретением и переработкой, установленных налогов и обязательных платежей, прибыли с учетом ограничений, предусмотренных законодательством, и не выше уровня отпускных цен, сформированных производителем на аналогичные товары, изготовленные из собственного сырья.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36"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контроля в ТТН 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ТН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теперь обязательно 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указываются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такие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сведения,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установление цен на потребительские товары: отпускная цена, вид скидки (с отпускной цены, оптовая);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оптовая надбавка;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914881">
              <a:lnSpc>
                <a:spcPts val="1706"/>
              </a:lnSpc>
              <a:spcBef>
                <a:spcPts val="0"/>
              </a:spcBef>
              <a:defRPr/>
            </a:pPr>
            <a:r>
              <a:rPr lang="ru-BY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иная информация о структуре цены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BY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36" algn="just" defTabSz="914881">
              <a:lnSpc>
                <a:spcPts val="1505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7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56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53975"/>
            <a:ext cx="4110037" cy="3082925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71" y="3244099"/>
            <a:ext cx="6022972" cy="648279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2007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постановлению теперь перечни товаров, обязательные к наличию для реализации в торговом объекте, разрабатываются и утверждаются субъектом торговли, осуществляющим розничную торговлю, в соответствии с требованиями законодательства и подлежат согласованию с районным, городским исполкомом. </a:t>
            </a:r>
          </a:p>
          <a:p>
            <a:pPr indent="450236" algn="just" defTabSz="914881">
              <a:lnSpc>
                <a:spcPts val="2007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введено ограничение бартерных сделок с 1 января 2023 года. Такие операции будут подлежать согласованию с государственными органами.</a:t>
            </a:r>
          </a:p>
          <a:p>
            <a:pPr indent="450236" algn="just" defTabSz="914881">
              <a:lnSpc>
                <a:spcPts val="2007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 введен запрет на выплату бонусов и прочих вознаграждений по продвижению товаров в торговле при поставке производителями отечественной продукции.</a:t>
            </a:r>
          </a:p>
          <a:p>
            <a:pPr indent="450236" algn="just" defTabSz="914881">
              <a:lnSpc>
                <a:spcPts val="2007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!ДО 29 ОКТЯБРЯ включительно у всех должны быть исключены такие условия в действующих договорах.</a:t>
            </a: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8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29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53975"/>
            <a:ext cx="3987800" cy="299085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90" y="3044210"/>
            <a:ext cx="6458368" cy="668267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0919" tIns="45462" rIns="90919" bIns="45462" numCol="1" anchor="t" anchorCtr="0" compatLnSpc="1">
            <a:prstTxWarp prst="textNoShape">
              <a:avLst/>
            </a:prstTxWarp>
            <a:noAutofit/>
          </a:bodyPr>
          <a:lstStyle/>
          <a:p>
            <a:pPr indent="450236" algn="just" defTabSz="914881">
              <a:lnSpc>
                <a:spcPts val="1900"/>
              </a:lnSpc>
              <a:spcBef>
                <a:spcPts val="0"/>
              </a:spcBef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Областные (Минский городской), городские, районные исполкомы, местные администрации наделили правом на осуществление государственного контроля за соблюдением законодательства о ценах и ценообразовании в следующих формах: </a:t>
            </a:r>
          </a:p>
          <a:p>
            <a:pPr indent="450236" algn="just" defTabSz="914881">
              <a:lnSpc>
                <a:spcPts val="1900"/>
              </a:lnSpc>
              <a:spcBef>
                <a:spcPts val="0"/>
              </a:spcBef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выборочные проверки; </a:t>
            </a:r>
          </a:p>
          <a:p>
            <a:pPr indent="450236" algn="just" defTabSz="914881">
              <a:lnSpc>
                <a:spcPts val="1900"/>
              </a:lnSpc>
              <a:spcBef>
                <a:spcPts val="0"/>
              </a:spcBef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внеплановые проверки (в том числе внеплановые тематические оперативные проверки); </a:t>
            </a:r>
          </a:p>
          <a:p>
            <a:pPr indent="450236" algn="just" defTabSz="914881">
              <a:lnSpc>
                <a:spcPts val="1900"/>
              </a:lnSpc>
              <a:spcBef>
                <a:spcPts val="0"/>
              </a:spcBef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меры профилактического и предупредительного характера.</a:t>
            </a:r>
          </a:p>
          <a:p>
            <a:pPr indent="450236" algn="just" defTabSz="914881">
              <a:lnSpc>
                <a:spcPts val="1900"/>
              </a:lnSpc>
              <a:spcBef>
                <a:spcPts val="0"/>
              </a:spcBef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Ранее такие полномочия были только у МАРТ и КГК.</a:t>
            </a:r>
          </a:p>
          <a:p>
            <a:pPr indent="450236" algn="just" defTabSz="914881">
              <a:lnSpc>
                <a:spcPts val="1900"/>
              </a:lnSpc>
              <a:spcBef>
                <a:spcPts val="0"/>
              </a:spcBef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Протоколы об административных правонарушениях по статье 13.2 Кодекса Республики Беларусь об административных правонарушениях имеют право составлять уполномоченные на то должностные лица областных (Минского городского), городских, районных исполкомов, администраций районов в городах, а рассматривать дела о данных административных правонарушениях - административные комиссии районного (городского) исполкома, администрации района в городе. </a:t>
            </a:r>
          </a:p>
          <a:p>
            <a:pPr indent="450236" algn="just" defTabSz="914881">
              <a:lnSpc>
                <a:spcPts val="1505"/>
              </a:lnSpc>
              <a:spcBef>
                <a:spcPts val="0"/>
              </a:spcBef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36" algn="just" defTabSz="914881">
              <a:lnSpc>
                <a:spcPts val="1505"/>
              </a:lnSpc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849668" y="9429160"/>
            <a:ext cx="2946445" cy="49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24" tIns="45465" rIns="90924" bIns="45465" anchor="b"/>
          <a:lstStyle/>
          <a:p>
            <a:pPr algn="r" defTabSz="907846"/>
            <a:fld id="{BF846446-FC74-43CF-8662-9AD94BBED11A}" type="slidenum">
              <a:rPr lang="ru-RU" sz="1200">
                <a:solidFill>
                  <a:prstClr val="black"/>
                </a:solidFill>
                <a:latin typeface="Arial" charset="0"/>
              </a:rPr>
              <a:pPr algn="r" defTabSz="907846"/>
              <a:t>9</a:t>
            </a:fld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78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C432922-4341-4E25-902A-029F4F78412A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E84671-E609-49F3-8FE3-AA0B41F53C4B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0B58375-7EB0-48E3-87B8-D1DC056CBC2D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>
            <a:extLst>
              <a:ext uri="{FF2B5EF4-FFF2-40B4-BE49-F238E27FC236}">
                <a16:creationId xmlns:a16="http://schemas.microsoft.com/office/drawing/2014/main" id="{1950641A-F326-4389-8163-9C91A878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ABD662-6E82-4E75-86CE-B858C663C285}" type="datetime1">
              <a:rPr lang="ru-RU" smtClean="0"/>
              <a:t>24.10.2022</a:t>
            </a:fld>
            <a:endParaRPr lang="ru-RU" dirty="0"/>
          </a:p>
        </p:txBody>
      </p:sp>
      <p:sp>
        <p:nvSpPr>
          <p:cNvPr id="10" name="Нижний колонтитул 16">
            <a:extLst>
              <a:ext uri="{FF2B5EF4-FFF2-40B4-BE49-F238E27FC236}">
                <a16:creationId xmlns:a16="http://schemas.microsoft.com/office/drawing/2014/main" id="{FA830517-FE56-4EA0-98B2-7105E4DD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>
            <a:extLst>
              <a:ext uri="{FF2B5EF4-FFF2-40B4-BE49-F238E27FC236}">
                <a16:creationId xmlns:a16="http://schemas.microsoft.com/office/drawing/2014/main" id="{5BF22209-5AF7-4BB8-B49D-56F036C6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35496B-099E-4213-BDE4-50486AAD7D7A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576876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DBDFA06D-B6FF-43FC-BC81-35FA6AE5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1D75-A087-4C1C-A959-CFFB4E15147C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A42F5230-7485-4961-BC7D-C6B6FA5F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07BEB4C7-7CEE-4706-A7BB-F24159F6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2DF7-3158-4988-9C55-5E95F1A756A3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252512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00D9B0-FF27-46A4-95F9-E0B1F459094D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610466-88A9-4D67-A5D4-84886CE4381B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D02D884-55CA-4D2F-8A73-0663AB8B37BE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0CC0436-2A7F-4261-8E9B-3DA75F56B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F54D-9FD3-48B5-B62B-14D29F143929}" type="datetime1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A7731561-0568-4799-9BB7-82E53676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5E95BC81-C5A3-4C74-B56F-624B212F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8ECB-D5C0-4FD7-96EC-E556811DADEA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955678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AB79842B-46D8-4A64-BE15-364956BD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416C-6086-4685-A29D-B1CACC4B07B6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C3F9F75C-300B-4D27-8C86-1BDBB175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317BFD3F-231B-4E1C-9047-C1CB7A88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11FAD-ED68-4F0A-A96A-E7EE4C98A014}" type="slidenum">
              <a:rPr lang="ru-RU" altLang="ru-BY"/>
              <a:pPr>
                <a:defRPr/>
              </a:pPr>
              <a:t>‹#›</a:t>
            </a:fld>
            <a:endParaRPr lang="ru-RU" altLang="ru-BY" dirty="0"/>
          </a:p>
        </p:txBody>
      </p:sp>
    </p:spTree>
    <p:extLst>
      <p:ext uri="{BB962C8B-B14F-4D97-AF65-F5344CB8AC3E}">
        <p14:creationId xmlns:p14="http://schemas.microsoft.com/office/powerpoint/2010/main" val="3910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E6D57E-9383-48F0-8239-2CB87EE8EBCD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19628C5-63F8-4FCA-B001-88C2FCD20C92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38D802-A5E3-47E7-94E0-1B693B1D5ED6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>
            <a:extLst>
              <a:ext uri="{FF2B5EF4-FFF2-40B4-BE49-F238E27FC236}">
                <a16:creationId xmlns:a16="http://schemas.microsoft.com/office/drawing/2014/main" id="{2883ACDF-4CFB-4451-859A-DB144E04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4AC9-298A-4DA5-B6F4-7D31E855CF65}" type="datetime1">
              <a:rPr lang="ru-RU" smtClean="0"/>
              <a:t>24.10.2022</a:t>
            </a:fld>
            <a:endParaRPr lang="ru-RU"/>
          </a:p>
        </p:txBody>
      </p:sp>
      <p:sp>
        <p:nvSpPr>
          <p:cNvPr id="8" name="Номер слайда 12">
            <a:extLst>
              <a:ext uri="{FF2B5EF4-FFF2-40B4-BE49-F238E27FC236}">
                <a16:creationId xmlns:a16="http://schemas.microsoft.com/office/drawing/2014/main" id="{24836851-5E5F-49C7-B45B-A89DB3EFF2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51B6CB1-3115-416E-9776-80149FD22DA8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  <p:sp>
        <p:nvSpPr>
          <p:cNvPr id="9" name="Нижний колонтитул 13">
            <a:extLst>
              <a:ext uri="{FF2B5EF4-FFF2-40B4-BE49-F238E27FC236}">
                <a16:creationId xmlns:a16="http://schemas.microsoft.com/office/drawing/2014/main" id="{B0BE2DDD-D4AF-4A16-9129-5D869B28CB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98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>
            <a:extLst>
              <a:ext uri="{FF2B5EF4-FFF2-40B4-BE49-F238E27FC236}">
                <a16:creationId xmlns:a16="http://schemas.microsoft.com/office/drawing/2014/main" id="{6CBF582C-8294-43D0-914A-38768317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2C4A81-C1C3-4EF2-9B0B-3DBC1C0F3326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омер слайда 9">
            <a:extLst>
              <a:ext uri="{FF2B5EF4-FFF2-40B4-BE49-F238E27FC236}">
                <a16:creationId xmlns:a16="http://schemas.microsoft.com/office/drawing/2014/main" id="{F24E9B78-DB4A-4AB5-9F2A-2363E996C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EFB2-7402-43E6-A29B-7D1C731EC048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  <p:sp>
        <p:nvSpPr>
          <p:cNvPr id="7" name="Нижний колонтитул 11">
            <a:extLst>
              <a:ext uri="{FF2B5EF4-FFF2-40B4-BE49-F238E27FC236}">
                <a16:creationId xmlns:a16="http://schemas.microsoft.com/office/drawing/2014/main" id="{687378D9-E251-443A-8854-3F3ED719F3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82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id="{8029BE25-0A67-4081-96B3-D30D84314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B2CC5F-087E-4539-BFF2-5434208553ED}" type="datetime1">
              <a:rPr lang="ru-RU" smtClean="0"/>
              <a:t>24.10.2022</a:t>
            </a:fld>
            <a:endParaRPr lang="ru-RU"/>
          </a:p>
        </p:txBody>
      </p:sp>
      <p:sp>
        <p:nvSpPr>
          <p:cNvPr id="8" name="Номер слайда 11">
            <a:extLst>
              <a:ext uri="{FF2B5EF4-FFF2-40B4-BE49-F238E27FC236}">
                <a16:creationId xmlns:a16="http://schemas.microsoft.com/office/drawing/2014/main" id="{E4920D70-0951-449C-BAF1-62E122E62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E459-59C9-4047-AB60-F6CBB7E6A4F0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  <p:sp>
        <p:nvSpPr>
          <p:cNvPr id="9" name="Нижний колонтитул 13">
            <a:extLst>
              <a:ext uri="{FF2B5EF4-FFF2-40B4-BE49-F238E27FC236}">
                <a16:creationId xmlns:a16="http://schemas.microsoft.com/office/drawing/2014/main" id="{0967DEEE-2400-46A7-AA18-44CD8123C1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0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E3C3A5F0-02BE-4687-93AB-D23464337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5470-9684-493F-891C-42D322498EC2}" type="datetime1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86241251-FDB8-4D0C-B554-F740368E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061F3BDA-079E-4135-9B67-F68FD4EA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8DA9-CBEC-48FE-9B35-7E8B66F13E50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236395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61BAC31-1F50-444F-8BB8-905A8A79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D0E7-CA63-42CD-B3A4-02B06EA5D2E4}" type="datetime1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3F2F350-4AF6-4E6E-9784-1AF1BFD8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DF38B1-FD05-47E5-AAB9-A1952E4F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560B4D-6172-4DC0-8B73-1B4D996427FE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68371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477AFD95-1738-4E60-9025-7B0685B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1465-6FF3-4D89-A765-6915CCADB519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8A022BDF-3703-42E2-9573-2217CEAB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F48CF7A6-BBB7-4DAB-9E1E-2B968F15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820F-6001-4DC7-A410-DC84007CC727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78442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95B0B6A-1EC0-45DE-A1D4-8FE03EAB2D2B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9B6DF5D-D272-43ED-AD59-B44A140E2B83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2A33AC7-C58A-4183-B894-5D8CFCAECD7A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713B94-DB96-4F7A-A478-3A5CC3B80035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>
            <a:extLst>
              <a:ext uri="{FF2B5EF4-FFF2-40B4-BE49-F238E27FC236}">
                <a16:creationId xmlns:a16="http://schemas.microsoft.com/office/drawing/2014/main" id="{B3970CB1-9F7C-4919-BC0B-472184B4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A35550-5E30-4B00-8516-44A8EF33A551}" type="datetime1">
              <a:rPr lang="ru-RU" smtClean="0"/>
              <a:t>24.10.2022</a:t>
            </a:fld>
            <a:endParaRPr lang="ru-RU"/>
          </a:p>
        </p:txBody>
      </p:sp>
      <p:sp>
        <p:nvSpPr>
          <p:cNvPr id="10" name="Номер слайда 12">
            <a:extLst>
              <a:ext uri="{FF2B5EF4-FFF2-40B4-BE49-F238E27FC236}">
                <a16:creationId xmlns:a16="http://schemas.microsoft.com/office/drawing/2014/main" id="{0F87885B-F107-45B5-9318-6E3B63120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E932603-5A9D-42CE-9C5B-4D7700A98E18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  <p:sp>
        <p:nvSpPr>
          <p:cNvPr id="11" name="Нижний колонтитул 13">
            <a:extLst>
              <a:ext uri="{FF2B5EF4-FFF2-40B4-BE49-F238E27FC236}">
                <a16:creationId xmlns:a16="http://schemas.microsoft.com/office/drawing/2014/main" id="{1F830704-AAE2-4FB5-BB86-578556170C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82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>
            <a:extLst>
              <a:ext uri="{FF2B5EF4-FFF2-40B4-BE49-F238E27FC236}">
                <a16:creationId xmlns:a16="http://schemas.microsoft.com/office/drawing/2014/main" id="{6A32329C-38FC-4A06-9E4B-E1A0DD169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>
            <a:extLst>
              <a:ext uri="{FF2B5EF4-FFF2-40B4-BE49-F238E27FC236}">
                <a16:creationId xmlns:a16="http://schemas.microsoft.com/office/drawing/2014/main" id="{86E4626C-B357-4DA2-BBCD-4FE8D8BD7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EAA24D2C-FB28-44CA-8A6A-B22F21201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2D44051-FFAA-4ACA-BBFC-2E199A1B1FA9}" type="datetime1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5E7C0A-D3F7-415D-8DEC-00A35428B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01FE653-CEC4-4936-B2AF-CC6DC6A53C79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5DE099C-5FEF-4D6B-8868-1213875620BA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EE4224-ED12-421B-850A-BECCD3652F60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BB41E515-773A-4BD1-B71D-CE4B9C81F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97B255-DA9C-49A8-AFD5-4AD834BAD16E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5" r:id="rId1"/>
    <p:sldLayoutId id="2147484651" r:id="rId2"/>
    <p:sldLayoutId id="2147484656" r:id="rId3"/>
    <p:sldLayoutId id="2147484657" r:id="rId4"/>
    <p:sldLayoutId id="2147484658" r:id="rId5"/>
    <p:sldLayoutId id="2147484652" r:id="rId6"/>
    <p:sldLayoutId id="2147484659" r:id="rId7"/>
    <p:sldLayoutId id="2147484653" r:id="rId8"/>
    <p:sldLayoutId id="2147484660" r:id="rId9"/>
    <p:sldLayoutId id="2147484654" r:id="rId10"/>
    <p:sldLayoutId id="2147484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985" y="494200"/>
            <a:ext cx="89424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Новая система регулирования цен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1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C18C0F4-FF18-34E7-839B-58AAD7D08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2670"/>
              </p:ext>
            </p:extLst>
          </p:nvPr>
        </p:nvGraphicFramePr>
        <p:xfrm>
          <a:off x="179985" y="1710340"/>
          <a:ext cx="8856512" cy="4824573"/>
        </p:xfrm>
        <a:graphic>
          <a:graphicData uri="http://schemas.openxmlformats.org/drawingml/2006/table">
            <a:tbl>
              <a:tblPr/>
              <a:tblGrid>
                <a:gridCol w="8856512">
                  <a:extLst>
                    <a:ext uri="{9D8B030D-6E8A-4147-A177-3AD203B41FA5}">
                      <a16:colId xmlns:a16="http://schemas.microsoft.com/office/drawing/2014/main" val="1804968426"/>
                    </a:ext>
                  </a:extLst>
                </a:gridCol>
              </a:tblGrid>
              <a:tr h="96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20 октября 2022 года вступило в силу постановление Совета Министров Республики Беларусь от 19.10.2022 г. № 713 </a:t>
                      </a:r>
                    </a:p>
                    <a:p>
                      <a:pPr algn="ctr" rtl="0" fontAlgn="ctr"/>
                      <a:r>
                        <a:rPr lang="ru-RU" sz="2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«О системе регулирования цен»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014225"/>
                  </a:ext>
                </a:extLst>
              </a:tr>
              <a:tr h="433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с выходом постановления утратили силу: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530087"/>
                  </a:ext>
                </a:extLst>
              </a:tr>
              <a:tr h="1030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постановление   Совета  Министров   Республики   Беларусь </a:t>
                      </a:r>
                      <a:endParaRPr lang="en-US" sz="24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от 7 апреля 2022 г. № 214 «О регулировании цен»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68719"/>
                  </a:ext>
                </a:extLst>
              </a:tr>
              <a:tr h="10961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постановление Совета Министров Республики Беларусь </a:t>
                      </a:r>
                      <a:endParaRPr lang="en-US" sz="24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от 6 октября 2022 г. № 669 «О временных мерах по стабилизации цен»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550091"/>
                  </a:ext>
                </a:extLst>
              </a:tr>
              <a:tr h="10118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постановление Совета Министров Республики Беларусь </a:t>
                      </a:r>
                      <a:b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24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от 14 октября 2022 г. № 693 «Об изменении постановления Совета Министров Республики Беларусь от 6 октября 2022 г.  №669»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828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31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2811" y="332656"/>
            <a:ext cx="894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Первоочередные меры по реализации постановления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10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01B88AF-6EFA-099D-23D3-699239996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48807"/>
              </p:ext>
            </p:extLst>
          </p:nvPr>
        </p:nvGraphicFramePr>
        <p:xfrm>
          <a:off x="202811" y="1627309"/>
          <a:ext cx="8833685" cy="5101707"/>
        </p:xfrm>
        <a:graphic>
          <a:graphicData uri="http://schemas.openxmlformats.org/drawingml/2006/table">
            <a:tbl>
              <a:tblPr/>
              <a:tblGrid>
                <a:gridCol w="8833685">
                  <a:extLst>
                    <a:ext uri="{9D8B030D-6E8A-4147-A177-3AD203B41FA5}">
                      <a16:colId xmlns:a16="http://schemas.microsoft.com/office/drawing/2014/main" val="1234642762"/>
                    </a:ext>
                  </a:extLst>
                </a:gridCol>
              </a:tblGrid>
              <a:tr h="119002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26 октября 2022 года</a:t>
                      </a: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цены на остатки потребительских товаров в магазинах должны быть приведены в соответствие с постановлением 713.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664439"/>
                  </a:ext>
                </a:extLst>
              </a:tr>
              <a:tr h="147196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 </a:t>
                      </a:r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до 29 октября 2022 года</a:t>
                      </a: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производители должны привести в соответствие  договоры в части исключения уплаты бонусов и вознаграждений, возмездного оказания услуг по продвижению товаров.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932128"/>
                  </a:ext>
                </a:extLst>
              </a:tr>
              <a:tr h="119002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с 1 ноября 2022 года </a:t>
                      </a:r>
                      <a:r>
                        <a:rPr lang="ru-RU" sz="2500" b="0" i="0" u="none" strike="noStrike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производители и импортеры составляют экономические расчеты, обосновывающие уровень отпускных цен на потребительские товары.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617714"/>
                  </a:ext>
                </a:extLst>
              </a:tr>
              <a:tr h="119002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 </a:t>
                      </a:r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 10 ноября 2022</a:t>
                      </a: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организации торговли должны согласовать ассортиментные перечни товаров в </a:t>
                      </a:r>
                      <a:r>
                        <a:rPr lang="ru-RU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горрайисполкомах</a:t>
                      </a: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446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4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1513" y="299481"/>
            <a:ext cx="89424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Ценовое регулирование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2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8F0EDD7-9639-F874-F2F4-385D681CC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774852"/>
              </p:ext>
            </p:extLst>
          </p:nvPr>
        </p:nvGraphicFramePr>
        <p:xfrm>
          <a:off x="359532" y="1965351"/>
          <a:ext cx="8424936" cy="2766060"/>
        </p:xfrm>
        <a:graphic>
          <a:graphicData uri="http://schemas.openxmlformats.org/drawingml/2006/table">
            <a:tbl>
              <a:tblPr/>
              <a:tblGrid>
                <a:gridCol w="2721097">
                  <a:extLst>
                    <a:ext uri="{9D8B030D-6E8A-4147-A177-3AD203B41FA5}">
                      <a16:colId xmlns:a16="http://schemas.microsoft.com/office/drawing/2014/main" val="1248953726"/>
                    </a:ext>
                  </a:extLst>
                </a:gridCol>
                <a:gridCol w="854704">
                  <a:extLst>
                    <a:ext uri="{9D8B030D-6E8A-4147-A177-3AD203B41FA5}">
                      <a16:colId xmlns:a16="http://schemas.microsoft.com/office/drawing/2014/main" val="1706947507"/>
                    </a:ext>
                  </a:extLst>
                </a:gridCol>
                <a:gridCol w="4849135">
                  <a:extLst>
                    <a:ext uri="{9D8B030D-6E8A-4147-A177-3AD203B41FA5}">
                      <a16:colId xmlns:a16="http://schemas.microsoft.com/office/drawing/2014/main" val="85612484"/>
                    </a:ext>
                  </a:extLst>
                </a:gridCol>
              </a:tblGrid>
              <a:tr h="748800">
                <a:tc>
                  <a:txBody>
                    <a:bodyPr/>
                    <a:lstStyle/>
                    <a:p>
                      <a:pPr algn="l" fontAlgn="b"/>
                      <a:endParaRPr lang="ru-BY" sz="3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3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138 продовольственных видов товаров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41523"/>
                  </a:ext>
                </a:extLst>
              </a:tr>
              <a:tr h="748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370 видов товаров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BY" sz="3000" b="1" i="0" u="none" strike="noStrike">
                        <a:solidFill>
                          <a:srgbClr val="3333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3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644629"/>
                  </a:ext>
                </a:extLst>
              </a:tr>
              <a:tr h="748800">
                <a:tc>
                  <a:txBody>
                    <a:bodyPr/>
                    <a:lstStyle/>
                    <a:p>
                      <a:pPr algn="l" fontAlgn="b"/>
                      <a:endParaRPr lang="ru-BY" sz="3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3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232 непродовольственных видов товаров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49144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61F95337-C26B-F60F-98CC-F9ABFF446381}"/>
              </a:ext>
            </a:extLst>
          </p:cNvPr>
          <p:cNvCxnSpPr>
            <a:cxnSpLocks/>
          </p:cNvCxnSpPr>
          <p:nvPr/>
        </p:nvCxnSpPr>
        <p:spPr>
          <a:xfrm flipV="1">
            <a:off x="3131840" y="1988840"/>
            <a:ext cx="792088" cy="879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54001326-B60D-1734-AD49-3F92CA373185}"/>
              </a:ext>
            </a:extLst>
          </p:cNvPr>
          <p:cNvCxnSpPr/>
          <p:nvPr/>
        </p:nvCxnSpPr>
        <p:spPr>
          <a:xfrm>
            <a:off x="3131840" y="3284984"/>
            <a:ext cx="79208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DD61A22-4AB9-7453-D798-475057BD6943}"/>
              </a:ext>
            </a:extLst>
          </p:cNvPr>
          <p:cNvSpPr txBox="1"/>
          <p:nvPr/>
        </p:nvSpPr>
        <p:spPr>
          <a:xfrm>
            <a:off x="533400" y="4842064"/>
            <a:ext cx="76328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постановления не распространяются:</a:t>
            </a:r>
          </a:p>
          <a:p>
            <a:pPr algn="ctr"/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магазины беспошлинной торговли;</a:t>
            </a:r>
          </a:p>
          <a:p>
            <a:pPr algn="ctr"/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 общественного питания;</a:t>
            </a:r>
          </a:p>
          <a:p>
            <a:pPr algn="ctr"/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используемые в процессе производства</a:t>
            </a:r>
          </a:p>
          <a:p>
            <a:pPr algn="ctr"/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 военного назначения;</a:t>
            </a:r>
          </a:p>
          <a:p>
            <a:pPr algn="ctr"/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бывшие в употреблении.</a:t>
            </a:r>
            <a:endParaRPr lang="ru-BY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86466-9194-5C6A-E6EB-5946CFF0422F}"/>
              </a:ext>
            </a:extLst>
          </p:cNvPr>
          <p:cNvSpPr txBox="1"/>
          <p:nvPr/>
        </p:nvSpPr>
        <p:spPr>
          <a:xfrm>
            <a:off x="201513" y="1809368"/>
            <a:ext cx="291632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Регулируются только товары </a:t>
            </a:r>
          </a:p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для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7513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7481" y="153348"/>
            <a:ext cx="8942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Постановление Совета Министров </a:t>
            </a:r>
          </a:p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Республики Беларусь от 19.10.2022 № 713 </a:t>
            </a:r>
          </a:p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«О системе регулирования цен»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3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D783CB8-78E6-A79F-467C-158FC78F2245}"/>
              </a:ext>
            </a:extLst>
          </p:cNvPr>
          <p:cNvGraphicFramePr>
            <a:graphicFrameLocks noGrp="1"/>
          </p:cNvGraphicFramePr>
          <p:nvPr/>
        </p:nvGraphicFramePr>
        <p:xfrm>
          <a:off x="167481" y="1628800"/>
          <a:ext cx="8869015" cy="5191100"/>
        </p:xfrm>
        <a:graphic>
          <a:graphicData uri="http://schemas.openxmlformats.org/drawingml/2006/table">
            <a:tbl>
              <a:tblPr/>
              <a:tblGrid>
                <a:gridCol w="8869015">
                  <a:extLst>
                    <a:ext uri="{9D8B030D-6E8A-4147-A177-3AD203B41FA5}">
                      <a16:colId xmlns:a16="http://schemas.microsoft.com/office/drawing/2014/main" val="953261123"/>
                    </a:ext>
                  </a:extLst>
                </a:gridCol>
              </a:tblGrid>
              <a:tr h="645262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</a:t>
                      </a:r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Производители</a:t>
                      </a:r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согласовывают повышение отпускных цен на потребительские товары</a:t>
                      </a:r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(установление отпускных цен на новые товары), за исключением случаев, предусмотренных в пункте 3 настоящего постановления, в соответствии с законодательством об административных процедурах в следующем порядке:</a:t>
                      </a:r>
                    </a:p>
                  </a:txBody>
                  <a:tcPr marL="3953" marR="3953" marT="39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06179"/>
                  </a:ext>
                </a:extLst>
              </a:tr>
              <a:tr h="2144060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республиканские унитарные предприятия</a:t>
                      </a:r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учреждения, хозяйственные общества, акции (доли в уставных фондах) которых находятся в собственности Республики Беларусь и (или) входящие в состав государственных организаций, подчиненных Совету Министров Республики Беларусь, - с соответствующими государственными органами, подчиненными (подотчетными) Президенту Республики Беларусь, республиканскими органами государственного управления, иными государственными организациями, подчиненными Совету Министров Республики Беларусь, в подчинении (составе, системе) которых находится (входит) такое унитарное предприятие, учреждение или хозяйственное общество либо которым переданы в управление акции (доли в уставном фонде) хозяйственного общества, находящиеся в собственности Республики Беларусь, либо с созданными указанными государственными органами (организациями) комиссиями с участием представителей профсоюзных организаций;</a:t>
                      </a:r>
                    </a:p>
                  </a:txBody>
                  <a:tcPr marL="3953" marR="3953" marT="39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78590"/>
                  </a:ext>
                </a:extLst>
              </a:tr>
              <a:tr h="481489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организации, входящие в систему Управления делами Президента Республики Беларусь</a:t>
                      </a:r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- с Управлением делами Президента Республики Беларусь либо созданной им комиссией;</a:t>
                      </a:r>
                    </a:p>
                  </a:txBody>
                  <a:tcPr marL="3953" marR="3953" marT="39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704878"/>
                  </a:ext>
                </a:extLst>
              </a:tr>
              <a:tr h="632223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потребительской кооперации</a:t>
                      </a:r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с Белорусским республиканским союзом потребительских обществ либо созданной им комиссией с участием представителя профсоюзной организации;</a:t>
                      </a:r>
                    </a:p>
                  </a:txBody>
                  <a:tcPr marL="3953" marR="3953" marT="39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868098"/>
                  </a:ext>
                </a:extLst>
              </a:tr>
              <a:tr h="558921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организации, входящие в состав холдинга с участием государства</a:t>
                      </a:r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- с государственным органом (организацией), в подчинении (составе, системе) которого находится управляющая компания холдинга, либо с созданной им комиссией;</a:t>
                      </a:r>
                    </a:p>
                  </a:txBody>
                  <a:tcPr marL="3953" marR="3953" marT="39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564426"/>
                  </a:ext>
                </a:extLst>
              </a:tr>
              <a:tr h="613898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юридические лица и индивидуальные предприниматели </a:t>
                      </a:r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с соответствующими облисполкомами, Минским горисполкомом по месту государственной регистрации либо с созданными ими комиссиями с участием представителей профсоюзных организаций.</a:t>
                      </a:r>
                    </a:p>
                  </a:txBody>
                  <a:tcPr marL="3953" marR="3953" marT="39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97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29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23" y="163592"/>
            <a:ext cx="92170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требуется согласования отпускных цен производителями потребительских товаров </a:t>
            </a:r>
          </a:p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случаях: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4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885D789-CA43-41F5-0D53-C7B40D4BA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95644"/>
              </p:ext>
            </p:extLst>
          </p:nvPr>
        </p:nvGraphicFramePr>
        <p:xfrm>
          <a:off x="251520" y="1700808"/>
          <a:ext cx="8712967" cy="5005693"/>
        </p:xfrm>
        <a:graphic>
          <a:graphicData uri="http://schemas.openxmlformats.org/drawingml/2006/table">
            <a:tbl>
              <a:tblPr/>
              <a:tblGrid>
                <a:gridCol w="8712967">
                  <a:extLst>
                    <a:ext uri="{9D8B030D-6E8A-4147-A177-3AD203B41FA5}">
                      <a16:colId xmlns:a16="http://schemas.microsoft.com/office/drawing/2014/main" val="3763244347"/>
                    </a:ext>
                  </a:extLst>
                </a:gridCol>
              </a:tblGrid>
              <a:tr h="1117169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3.1. истечения сроков проведения мероприятий, направленных на продвижение потребительских товаров (акции, скидки и другое), определенных в договорах либо положениях о проведении мероприятий, при условии установления отпускных цен на уровне, действовавшем до проведения указанных мероприятий;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720745"/>
                  </a:ext>
                </a:extLst>
              </a:tr>
              <a:tr h="1190755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3.2. поставки потребительских товаров по договорам с новыми покупателями или изменения условий поставки потребительских товаров при установлении цен не выше цен, применяемых на дату вступления в силу настоящего постановления, в соответствии с прейскурантом (иным аналогичным документом) и положением о скидках;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15888"/>
                  </a:ext>
                </a:extLst>
              </a:tr>
              <a:tr h="1558684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3.3. повышения декларируемых, фиксированных, предельных цен (тарифов), регулируемых государственными органами (организациями), на материальные ресурсы (сырье, материалы, комплектующие и другое) и (или) услуги, фактически использованные при производстве потребительских товаров, а также ставок налогов и иных обязательных платежей, включаемых в себестоимость продукции, пропорционально их увеличению в соответствии с удельным весом данных расходов в себестоимости продукции;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175624"/>
                  </a:ext>
                </a:extLst>
              </a:tr>
              <a:tr h="1137238">
                <a:tc>
                  <a:txBody>
                    <a:bodyPr/>
                    <a:lstStyle/>
                    <a:p>
                      <a:pPr algn="just" fontAlgn="ctr"/>
                      <a:r>
                        <a:rPr lang="ru-BY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3.4. установления отпускных цен на новые потребительские товары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ru-BY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при условии применения норматива рентабельности, используемого для определения суммы прибыли, подлежащей включению в отпускные цены на такие товары, в размере не более 10 процентов.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410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34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94330"/>
            <a:ext cx="894248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Ценообразование </a:t>
            </a:r>
          </a:p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импортные товары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5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20254AA-3690-695C-29D6-B38EF47D1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54240"/>
              </p:ext>
            </p:extLst>
          </p:nvPr>
        </p:nvGraphicFramePr>
        <p:xfrm>
          <a:off x="167479" y="1700808"/>
          <a:ext cx="8869017" cy="4873291"/>
        </p:xfrm>
        <a:graphic>
          <a:graphicData uri="http://schemas.openxmlformats.org/drawingml/2006/table">
            <a:tbl>
              <a:tblPr/>
              <a:tblGrid>
                <a:gridCol w="8869017">
                  <a:extLst>
                    <a:ext uri="{9D8B030D-6E8A-4147-A177-3AD203B41FA5}">
                      <a16:colId xmlns:a16="http://schemas.microsoft.com/office/drawing/2014/main" val="119249445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Отпускные цены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на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потребительские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товары иностранного производства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, предназначенные для дальнейшей продажи на территории Республики Беларусь,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устанавливаются 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юридическими лицами, индивидуальными предпринимателями -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импортерами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12071"/>
                  </a:ext>
                </a:extLst>
              </a:tr>
              <a:tr h="19735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Отпускные цены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на потребительские товары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формируются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импортерами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исходя из контрактных цен, таможенных платежей, транспортных расходов,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иных расходов,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связанных с выполнением установленных законодательством требований при импорте товаров, расходов по обязательному страхованию с применением предельной максимальной надбавки импортера. </a:t>
                      </a:r>
                      <a:r>
                        <a:rPr lang="ru-BY" sz="2000" b="0" i="0" u="sng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Контрактные цены на импортируемые товары должны быть обоснованы. </a:t>
                      </a:r>
                      <a:endParaRPr lang="ru-BY" sz="20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108723"/>
                  </a:ext>
                </a:extLst>
              </a:tr>
              <a:tr h="14253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20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Государственный таможенный комитет организовывает мониторинг стоимости ввозимых потребительских товаров</a:t>
                      </a:r>
                      <a:r>
                        <a:rPr lang="ru-BY" sz="20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и на его основании обеспечивает представление в МАРТ еженедельно, не позднее вторника, следующего за отчетной неделей, диапазона стоимости ввозимых потребительских товаров.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747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47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3764" y="404664"/>
            <a:ext cx="894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Алгоритм согласования отпускных цен в Гомельской области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6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C193B8-69FE-40B6-BE66-F804635B4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182261"/>
              </p:ext>
            </p:extLst>
          </p:nvPr>
        </p:nvGraphicFramePr>
        <p:xfrm>
          <a:off x="173764" y="1644323"/>
          <a:ext cx="8790724" cy="5025035"/>
        </p:xfrm>
        <a:graphic>
          <a:graphicData uri="http://schemas.openxmlformats.org/drawingml/2006/table">
            <a:tbl>
              <a:tblPr/>
              <a:tblGrid>
                <a:gridCol w="8790724">
                  <a:extLst>
                    <a:ext uri="{9D8B030D-6E8A-4147-A177-3AD203B41FA5}">
                      <a16:colId xmlns:a16="http://schemas.microsoft.com/office/drawing/2014/main" val="113510257"/>
                    </a:ext>
                  </a:extLst>
                </a:gridCol>
              </a:tblGrid>
              <a:tr h="1333136">
                <a:tc>
                  <a:txBody>
                    <a:bodyPr/>
                    <a:lstStyle/>
                    <a:p>
                      <a:pPr algn="l" fontAlgn="b"/>
                      <a:r>
                        <a:rPr lang="ru-BY" sz="19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Согласование  повышения отпускных цен на потребительские товары либо установления  отпускных цен на новые товары производителям осуществляется в соответствии с законодательством об административных процедурах (пункт 8.8-1. едином перечне административных процедур).</a:t>
                      </a:r>
                    </a:p>
                  </a:txBody>
                  <a:tcPr marL="7585" marR="7585" marT="7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695130"/>
                  </a:ext>
                </a:extLst>
              </a:tr>
              <a:tr h="7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lang="ru-BY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Предприятие обращается в облисполком</a:t>
                      </a: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с пакетом документов, который будет разработан и определен регламентом МАРТ.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46449"/>
                  </a:ext>
                </a:extLst>
              </a:tr>
              <a:tr h="11816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2. </a:t>
                      </a:r>
                      <a:r>
                        <a:rPr lang="ru-BY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Предварительно </a:t>
                      </a: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</a:t>
                      </a:r>
                      <a:r>
                        <a:rPr lang="ru-BY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рассматриваются структурным подразделением по отраслевому направлению</a:t>
                      </a: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деятельности и готовится заключение о целесообразности (нецелесообразности) согласования повышения (установления) цен.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20441"/>
                  </a:ext>
                </a:extLst>
              </a:tr>
              <a:tr h="10364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3. Итоговое решение принимается комиссией</a:t>
                      </a:r>
                      <a:b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срок -</a:t>
                      </a:r>
                      <a:r>
                        <a:rPr lang="ru-BY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 рабочих дней</a:t>
                      </a: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со дня поступления документов,</a:t>
                      </a:r>
                      <a:b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для товаров со сроком хранения 30 дней и менее - </a:t>
                      </a:r>
                      <a:r>
                        <a:rPr lang="ru-BY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 рабочих дней</a:t>
                      </a: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909112"/>
                  </a:ext>
                </a:extLst>
              </a:tr>
              <a:tr h="3486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4. Ответ направляется производителю</a:t>
                      </a:r>
                      <a:r>
                        <a:rPr lang="ru-BY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996677"/>
                  </a:ext>
                </a:extLst>
              </a:tr>
              <a:tr h="340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5. В течение 2 дней о принятом решении информируется МАРТ.</a:t>
                      </a:r>
                    </a:p>
                  </a:txBody>
                  <a:tcPr marL="7585" marR="7585" marT="7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844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35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0743" y="548680"/>
            <a:ext cx="8942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Нововведения в системе регулирования цен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7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BA35697-C5EC-082C-F47C-1A7D0CCA2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2219"/>
              </p:ext>
            </p:extLst>
          </p:nvPr>
        </p:nvGraphicFramePr>
        <p:xfrm>
          <a:off x="251520" y="1628800"/>
          <a:ext cx="8640960" cy="5093645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1329937906"/>
                    </a:ext>
                  </a:extLst>
                </a:gridCol>
              </a:tblGrid>
              <a:tr h="6376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6.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Облисполкомы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обязаны обеспечивать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поставку на внутренний рынок отечественных товаров под полную потребность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, при необходимости </a:t>
                      </a:r>
                      <a:r>
                        <a:rPr lang="ru-BY" sz="1500" b="0" i="0" u="sng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вносить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в установленном порядке </a:t>
                      </a:r>
                      <a:r>
                        <a:rPr lang="ru-BY" sz="1500" b="0" i="0" u="sng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предложения о введении мер ограничения экспорта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979" marR="4979" marT="4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565041"/>
                  </a:ext>
                </a:extLst>
              </a:tr>
              <a:tr h="109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8. </a:t>
                      </a:r>
                      <a:r>
                        <a:rPr lang="ru-BY" sz="1500" b="1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Порядок планирования, учета и калькулирования себестоимости</a:t>
                      </a:r>
                      <a:r>
                        <a:rPr lang="ru-BY" sz="1500" b="0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продукции для целей ценообразования </a:t>
                      </a:r>
                      <a:r>
                        <a:rPr lang="ru-BY" sz="1500" b="1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устанавливается совместным нормативным правовым актом</a:t>
                      </a:r>
                      <a:r>
                        <a:rPr lang="ru-BY" sz="1500" b="0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МАРТ, Министерства экономики, Министерства финансов, Министерства труда и социальной защиты по согласованию с Национальным статистическим комитетом.</a:t>
                      </a:r>
                    </a:p>
                  </a:txBody>
                  <a:tcPr marL="4979" marR="4979" marT="4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296792"/>
                  </a:ext>
                </a:extLst>
              </a:tr>
              <a:tr h="8650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9. Производители, импортеры, а также субъекты хозяйствования, осуществляющие хранение потребительских товаров из стабилизационных фондов, заготовительные организации будут составлять экономические расчеты, обосновывающие уровень отпускных цен на потребительские товары.</a:t>
                      </a:r>
                    </a:p>
                  </a:txBody>
                  <a:tcPr marL="4979" marR="4979" marT="4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21503"/>
                  </a:ext>
                </a:extLst>
              </a:tr>
              <a:tr h="14472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10. Отпускные цены на потребительские товары, вырабатываемые из давальческого сырья и предназначенные для реализации на территории Республики Беларусь, формируются собственником сырья исходя из стоимости сырья, расходов, связанных с его приобретением и переработкой, установленных налогов и обязательных платежей, прибыли с учетом ограничений, предусмотренных законодательством, и не выше уровня отпускных цен, сформированных производителем на аналогичные товары, изготовленные из собственного сырья.</a:t>
                      </a:r>
                    </a:p>
                  </a:txBody>
                  <a:tcPr marL="4979" marR="4979" marT="4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955366"/>
                  </a:ext>
                </a:extLst>
              </a:tr>
              <a:tr h="998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12. В товарно-транспортной накладной и товарной накладной указываются сведения, связанные с установлением цен на потребительские товары: отпускная цена, вид скидки (с отпускной цены, оптовая); </a:t>
                      </a:r>
                      <a:b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оптовая надбавка; </a:t>
                      </a:r>
                      <a:b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иная информация о структуре цены</a:t>
                      </a:r>
                      <a:r>
                        <a:rPr lang="ru-RU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BY" sz="15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9" marR="4979" marT="4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23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67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0743" y="548680"/>
            <a:ext cx="8942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Нововведения в системе регулирования цен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8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D2822A8-49CF-04F4-C7C2-7830A9419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51291"/>
              </p:ext>
            </p:extLst>
          </p:nvPr>
        </p:nvGraphicFramePr>
        <p:xfrm>
          <a:off x="251520" y="1628800"/>
          <a:ext cx="8821710" cy="5042218"/>
        </p:xfrm>
        <a:graphic>
          <a:graphicData uri="http://schemas.openxmlformats.org/drawingml/2006/table">
            <a:tbl>
              <a:tblPr/>
              <a:tblGrid>
                <a:gridCol w="8821710">
                  <a:extLst>
                    <a:ext uri="{9D8B030D-6E8A-4147-A177-3AD203B41FA5}">
                      <a16:colId xmlns:a16="http://schemas.microsoft.com/office/drawing/2014/main" val="3765124153"/>
                    </a:ext>
                  </a:extLst>
                </a:gridCol>
              </a:tblGrid>
              <a:tr h="12352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13.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Перечень товаров, обязательных к наличию для реализации в торговом объекте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, включающий группы (подгруппы), виды товаров и количество их разновидностей (модели, размеры, иные характеристики товаров при наличии), разрабатывается и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утверждается субъектом торговли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, осуществляющим розничную торговлю, в соответствии с требованиями законодательства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и подлежит согласованию с районным, городским исполкомом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5257" marR="5257" marT="5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322778"/>
                  </a:ext>
                </a:extLst>
              </a:tr>
              <a:tr h="19729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14.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С 1 января 2023 г. 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на территории Республики Беларусь при осуществлении предпринимательской деятельности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запрещаются товарообменные операции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без поступления в установленном порядке денежных средств юридическому лицу, индивидуальному предпринимателю (бартер, мена, зачет, новация, отступное),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за исключением: </a:t>
                      </a:r>
                      <a:b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внешнеторговых операций; </a:t>
                      </a:r>
                      <a:b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операций между организациями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входящими в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созданный в установленном законодательством порядке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холдинг; </a:t>
                      </a:r>
                      <a:b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согласования операции государственным органом (организацией).</a:t>
                      </a:r>
                      <a:endParaRPr lang="ru-BY" sz="15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113794"/>
                  </a:ext>
                </a:extLst>
              </a:tr>
              <a:tr h="183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15.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При поставке потребительских товаров, произведенных в Республике Беларусь, в организации розничной торговли, субъектам торговли и производителям запрещается * установление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в договорах, предусматривающих поставку товаров, возмездное оказание услуг, в иных гражданско-правовых договорах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о предоставлении вознаграждений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в связи с приобретением у поставщика товаров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определенного количества товаров,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за оказание услуг по продвижению товаров и иных видов вознаграждений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BY" sz="1500" b="0" i="0" u="sng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за исключением комиссионного вознаграждения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при реализации непродовольственных товаров в порядке, определенном в части четвертой пункта 11 настоящего постановления.</a:t>
                      </a:r>
                      <a:b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BY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!ДО 2</a:t>
                      </a:r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BY" sz="15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ОКТЯБРЯ</a:t>
                      </a:r>
                      <a:r>
                        <a:rPr lang="ru-BY" sz="15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у всех </a:t>
                      </a:r>
                      <a:r>
                        <a:rPr lang="ru-BY" sz="15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должны быть исключены такие условия в действующих договорах.</a:t>
                      </a:r>
                      <a:endParaRPr lang="ru-BY" sz="15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93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25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0756" y="548680"/>
            <a:ext cx="89424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235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Контроль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4D57BD-25B9-A9C9-6DFF-7BAE568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7411FAD-ED68-4F0A-A96A-E7EE4C98A014}" type="slidenum">
              <a:rPr lang="ru-RU" altLang="ru-BY" smtClean="0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9</a:t>
            </a:fld>
            <a:endParaRPr lang="ru-RU" altLang="ru-BY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57A4612-1E1A-E9B1-8DB8-47651A7C9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72853"/>
              </p:ext>
            </p:extLst>
          </p:nvPr>
        </p:nvGraphicFramePr>
        <p:xfrm>
          <a:off x="164860" y="1635060"/>
          <a:ext cx="8942486" cy="5010587"/>
        </p:xfrm>
        <a:graphic>
          <a:graphicData uri="http://schemas.openxmlformats.org/drawingml/2006/table">
            <a:tbl>
              <a:tblPr/>
              <a:tblGrid>
                <a:gridCol w="8942486">
                  <a:extLst>
                    <a:ext uri="{9D8B030D-6E8A-4147-A177-3AD203B41FA5}">
                      <a16:colId xmlns:a16="http://schemas.microsoft.com/office/drawing/2014/main" val="2179898394"/>
                    </a:ext>
                  </a:extLst>
                </a:gridCol>
              </a:tblGrid>
              <a:tr h="2599142"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21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18.</a:t>
                      </a:r>
                      <a:r>
                        <a:rPr lang="ru-RU" sz="1900" b="1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Наделить областные (Минский городской), городские, районные исполкомы, местные администрации правом на осуществление государственного контроля за соблюдением законодательства о ценах и ценообразовании</a:t>
                      </a:r>
                      <a: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 в следующих формах: </a:t>
                      </a:r>
                      <a:b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выборочные проверки; </a:t>
                      </a:r>
                      <a:b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внеплановые проверки (в том числе внеплановые тематические оперативные проверки); </a:t>
                      </a:r>
                      <a:b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профилактического и предупредительного характера.</a:t>
                      </a:r>
                      <a:b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900" b="1" i="1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Ранее такие полномочия были только у МАРТ и КГК.</a:t>
                      </a:r>
                      <a:endParaRPr lang="ru-RU" sz="19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30" marR="5430" marT="5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918385"/>
                  </a:ext>
                </a:extLst>
              </a:tr>
              <a:tr h="1217282"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21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333A1D"/>
                          </a:solidFill>
                          <a:effectLst/>
                          <a:latin typeface="Times New Roman" panose="02020603050405020304" pitchFamily="18" charset="0"/>
                        </a:rPr>
                        <a:t>19.</a:t>
                      </a:r>
                      <a:r>
                        <a:rPr lang="ru-RU" sz="19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Протоколы</a:t>
                      </a:r>
                      <a:r>
                        <a:rPr lang="ru-RU" sz="1900" b="0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 об административных правонарушениях </a:t>
                      </a:r>
                      <a:r>
                        <a:rPr lang="ru-RU" sz="19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по статье 13.2 </a:t>
                      </a:r>
                      <a:r>
                        <a:rPr lang="ru-RU" sz="1900" b="0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Кодекса Республики Беларусь об административных правонарушениях </a:t>
                      </a:r>
                      <a:r>
                        <a:rPr lang="ru-RU" sz="1900" b="0" i="0" u="sng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имеют право составлять</a:t>
                      </a:r>
                      <a:r>
                        <a:rPr lang="ru-RU" sz="1900" b="0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 уполномоченные на то </a:t>
                      </a:r>
                      <a:r>
                        <a:rPr lang="ru-RU" sz="19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должностные лица областных (Минского городского), городских, районных исполкомов, администраций районов в городах</a:t>
                      </a:r>
                      <a:r>
                        <a:rPr lang="ru-RU" sz="1900" b="0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, а </a:t>
                      </a:r>
                      <a:r>
                        <a:rPr lang="ru-RU" sz="19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рассматривать дела</a:t>
                      </a:r>
                      <a:r>
                        <a:rPr lang="ru-RU" sz="1900" b="0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 о данных административных правонарушениях -</a:t>
                      </a:r>
                      <a:r>
                        <a:rPr lang="ru-RU" sz="1900" b="1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 административные комиссии районного (городского) исполкома, администрации района в городе.</a:t>
                      </a:r>
                      <a:br>
                        <a:rPr lang="ru-RU" sz="1900" b="0" i="0" u="none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900" b="1" i="0" u="sng" strike="noStrike" dirty="0"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Председателям райисполкомов определить работников, которые будут осуществлять контрольные функции.</a:t>
                      </a:r>
                      <a:endParaRPr lang="ru-RU" sz="1900" b="0" i="0" u="none" strike="noStrike" dirty="0">
                        <a:solidFill>
                          <a:srgbClr val="333A1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30" marR="5430" marT="5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8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20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25117</TotalTime>
  <Words>3236</Words>
  <Application>Microsoft Office PowerPoint</Application>
  <PresentationFormat>Экран (4:3)</PresentationFormat>
  <Paragraphs>155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Камайкин Андрей Леонидович</dc:creator>
  <cp:lastModifiedBy>Admin</cp:lastModifiedBy>
  <cp:revision>1966</cp:revision>
  <cp:lastPrinted>2022-10-22T14:10:35Z</cp:lastPrinted>
  <dcterms:modified xsi:type="dcterms:W3CDTF">2022-10-24T12:53:13Z</dcterms:modified>
</cp:coreProperties>
</file>